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71" r:id="rId4"/>
    <p:sldId id="260" r:id="rId5"/>
    <p:sldId id="274" r:id="rId6"/>
    <p:sldId id="275" r:id="rId7"/>
    <p:sldId id="276" r:id="rId8"/>
    <p:sldId id="277" r:id="rId9"/>
    <p:sldId id="278" r:id="rId10"/>
    <p:sldId id="279" r:id="rId11"/>
    <p:sldId id="285" r:id="rId12"/>
    <p:sldId id="286" r:id="rId13"/>
    <p:sldId id="287" r:id="rId14"/>
    <p:sldId id="288" r:id="rId15"/>
    <p:sldId id="272" r:id="rId16"/>
  </p:sldIdLst>
  <p:sldSz cx="24380825" cy="13714413"/>
  <p:notesSz cx="6669088" cy="9926638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C74"/>
    <a:srgbClr val="3EAF79"/>
    <a:srgbClr val="D8222C"/>
    <a:srgbClr val="FF0016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6" autoAdjust="0"/>
    <p:restoredTop sz="94661" autoAdjust="0"/>
  </p:normalViewPr>
  <p:slideViewPr>
    <p:cSldViewPr snapToGrid="0">
      <p:cViewPr varScale="1">
        <p:scale>
          <a:sx n="55" d="100"/>
          <a:sy n="55" d="100"/>
        </p:scale>
        <p:origin x="3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11.05.2022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157" y="684923"/>
            <a:ext cx="1494875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698665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11.05.2022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737576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linaklima.sk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260157" y="5766775"/>
            <a:ext cx="18332511" cy="2462213"/>
          </a:xfrm>
        </p:spPr>
        <p:txBody>
          <a:bodyPr/>
          <a:lstStyle/>
          <a:p>
            <a:pPr algn="ctr"/>
            <a:r>
              <a:rPr lang="sk-SK"/>
              <a:t>Zmierňovanie a prispôsobovanie sa zmene klímy v meste Žilina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1260157" y="11691724"/>
            <a:ext cx="4542766" cy="923330"/>
          </a:xfrm>
        </p:spPr>
        <p:txBody>
          <a:bodyPr/>
          <a:lstStyle/>
          <a:p>
            <a:r>
              <a:rPr lang="sk-SK" dirty="0"/>
              <a:t>Mgr. </a:t>
            </a:r>
            <a:r>
              <a:rPr lang="sk-SK" dirty="0" err="1"/>
              <a:t>Liliana</a:t>
            </a:r>
            <a:r>
              <a:rPr lang="sk-SK" dirty="0"/>
              <a:t> </a:t>
            </a:r>
            <a:r>
              <a:rPr lang="sk-SK" dirty="0" err="1"/>
              <a:t>Hausnerová</a:t>
            </a:r>
            <a:r>
              <a:rPr lang="sk-SK" dirty="0"/>
              <a:t> </a:t>
            </a:r>
          </a:p>
        </p:txBody>
      </p:sp>
      <p:sp>
        <p:nvSpPr>
          <p:cNvPr id="6" name="Plassholder for tekst 5"/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endParaRPr lang="sk-SK" b="0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k-SK" b="1" dirty="0"/>
              <a:t>Mesto Žilina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19136392" y="12613656"/>
            <a:ext cx="3985698" cy="553998"/>
          </a:xfrm>
        </p:spPr>
        <p:txBody>
          <a:bodyPr/>
          <a:lstStyle/>
          <a:p>
            <a:r>
              <a:rPr lang="sk-SK" dirty="0"/>
              <a:t>16. 6. 2022</a:t>
            </a:r>
          </a:p>
        </p:txBody>
      </p:sp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29EAEC81-2576-4A6E-9880-42B83BB8C1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958" r="2958"/>
          <a:stretch/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010891"/>
            <a:ext cx="12277306" cy="82686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3600" b="1" dirty="0"/>
              <a:t>Líniová zeleň</a:t>
            </a:r>
          </a:p>
          <a:p>
            <a:r>
              <a:rPr lang="sk-SK" sz="3600" dirty="0"/>
              <a:t>výsadba 638 kusov líniových drevín v intraviláne mesta – prícestné stromoradia, aleje v okolí centra mesta a priemyselných zónach</a:t>
            </a:r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Mobilná zeleň</a:t>
            </a:r>
            <a:endParaRPr lang="en-GB" sz="3600" b="1" dirty="0"/>
          </a:p>
          <a:p>
            <a:r>
              <a:rPr lang="sk-SK" sz="3600" dirty="0"/>
              <a:t>inštalácia 118 mobilných kvetináčov v meste s výsadbou </a:t>
            </a:r>
            <a:r>
              <a:rPr lang="sk-SK" sz="3600" dirty="0" err="1"/>
              <a:t>cibuľovín</a:t>
            </a:r>
            <a:r>
              <a:rPr lang="sk-SK" sz="3600" dirty="0"/>
              <a:t>, trvaliek a drevín</a:t>
            </a:r>
          </a:p>
          <a:p>
            <a:pPr marL="0" indent="0">
              <a:buNone/>
            </a:pPr>
            <a:r>
              <a:rPr lang="sk-SK" sz="3600" b="1" dirty="0"/>
              <a:t>Cieľ aktivity:</a:t>
            </a:r>
          </a:p>
          <a:p>
            <a:r>
              <a:rPr lang="sk-SK" sz="3600" dirty="0"/>
              <a:t>zníženie emisií CO2, zníženie lokálnej teploty, prašnosti a hluku, zadržiavanie vody v krajine, vytvorenie priestorov pre oddych obyvateľov mesta</a:t>
            </a:r>
          </a:p>
          <a:p>
            <a:pPr marL="0" indent="0">
              <a:buNone/>
            </a:pPr>
            <a:r>
              <a:rPr lang="sk-SK" sz="3600" b="1" dirty="0"/>
              <a:t>Aktuálny stav:</a:t>
            </a:r>
          </a:p>
          <a:p>
            <a:r>
              <a:rPr lang="sk-SK" sz="3600" dirty="0"/>
              <a:t>prebiehajúci proces verejného obstarávania.</a:t>
            </a:r>
            <a:endParaRPr lang="en-GB" sz="36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</a:p>
        </p:txBody>
      </p:sp>
    </p:spTree>
    <p:extLst>
      <p:ext uri="{BB962C8B-B14F-4D97-AF65-F5344CB8AC3E}">
        <p14:creationId xmlns:p14="http://schemas.microsoft.com/office/powerpoint/2010/main" val="296383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trávnik, strom, vonkajšie, obloha&#10;&#10;Automaticky generovaný popis">
            <a:extLst>
              <a:ext uri="{FF2B5EF4-FFF2-40B4-BE49-F238E27FC236}">
                <a16:creationId xmlns:a16="http://schemas.microsoft.com/office/drawing/2014/main" id="{503CF769-6778-4CF9-9E8D-8E7266DB8C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500" r="23500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297580"/>
            <a:ext cx="12277306" cy="7981949"/>
          </a:xfrm>
        </p:spPr>
        <p:txBody>
          <a:bodyPr/>
          <a:lstStyle/>
          <a:p>
            <a:pPr marL="0" indent="0">
              <a:buNone/>
            </a:pPr>
            <a:r>
              <a:rPr lang="sk-SK" sz="3600" b="1" dirty="0"/>
              <a:t>Revitalizácia zelene v časti Lesoparku Chrasť</a:t>
            </a:r>
          </a:p>
          <a:p>
            <a:r>
              <a:rPr lang="sk-SK" sz="3600" dirty="0"/>
              <a:t>výsadba ovocných a iných drevín v počte viac ako 150 kusov</a:t>
            </a:r>
          </a:p>
          <a:p>
            <a:pPr marL="0" indent="0">
              <a:buNone/>
            </a:pPr>
            <a:r>
              <a:rPr lang="sk-SK" sz="3600" b="1" dirty="0"/>
              <a:t>Cieľ aktivity: </a:t>
            </a:r>
          </a:p>
          <a:p>
            <a:r>
              <a:rPr lang="sk-SK" sz="3600" dirty="0"/>
              <a:t>zníženie emisií CO2, zníženie lokálnej teploty, prašnosti a hluku, zadržiavanie vody v krajine, vytvorenie priestorov pre oddych obyvateľov mesta.</a:t>
            </a:r>
          </a:p>
          <a:p>
            <a:pPr marL="0" indent="0">
              <a:buNone/>
            </a:pPr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Aktuálny stav:</a:t>
            </a:r>
          </a:p>
          <a:p>
            <a:r>
              <a:rPr lang="sk-SK" sz="3600" dirty="0"/>
              <a:t>prebiehajúci proces verejného obstarávania.</a:t>
            </a:r>
            <a:endParaRPr lang="en-GB" sz="3600" dirty="0"/>
          </a:p>
          <a:p>
            <a:pPr marL="0" indent="0">
              <a:buNone/>
            </a:pPr>
            <a:endParaRPr lang="sk-SK" sz="3200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95254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</a:p>
          <a:p>
            <a:pPr algn="ctr"/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25551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trávnik, vonkajšie, obloha, strom&#10;&#10;Automaticky generovaný popis">
            <a:extLst>
              <a:ext uri="{FF2B5EF4-FFF2-40B4-BE49-F238E27FC236}">
                <a16:creationId xmlns:a16="http://schemas.microsoft.com/office/drawing/2014/main" id="{18B7C870-76D4-4EB5-81CF-53248642EA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3500" r="23500" b="12717"/>
          <a:stretch/>
        </p:blipFill>
        <p:spPr>
          <a:xfrm>
            <a:off x="14689837" y="-1"/>
            <a:ext cx="9690988" cy="13714413"/>
          </a:xfr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3699163"/>
            <a:ext cx="12277306" cy="9164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 err="1"/>
              <a:t>Znovuvysadenie</a:t>
            </a:r>
            <a:r>
              <a:rPr lang="sk-SK" sz="3600" b="1" dirty="0"/>
              <a:t> mestského lesa v Zástraní</a:t>
            </a:r>
          </a:p>
          <a:p>
            <a:r>
              <a:rPr lang="sk-SK" sz="3600" dirty="0"/>
              <a:t>vysadenie 12 950 kusov drevín na mieste odstránenia drevín z dôvodu </a:t>
            </a:r>
            <a:r>
              <a:rPr lang="sk-SK" sz="3600" dirty="0" err="1"/>
              <a:t>hmyzových</a:t>
            </a:r>
            <a:r>
              <a:rPr lang="sk-SK" sz="3600" dirty="0"/>
              <a:t> kalamít,</a:t>
            </a:r>
          </a:p>
          <a:p>
            <a:r>
              <a:rPr lang="sk-SK" sz="3600" dirty="0"/>
              <a:t>použité druhy drevín vhodnejšie do podmienok meniacej sa klímy- buk lesný, smrekovec opadavý, jedľa obyčajná, v menšej miere smrek obyčajný.</a:t>
            </a:r>
          </a:p>
          <a:p>
            <a:pPr marL="0" indent="0">
              <a:buNone/>
            </a:pPr>
            <a:r>
              <a:rPr lang="sk-SK" sz="3600" b="1" dirty="0"/>
              <a:t>Cieľ aktivity:</a:t>
            </a:r>
          </a:p>
          <a:p>
            <a:r>
              <a:rPr lang="sk-SK" sz="3600" dirty="0"/>
              <a:t>zníženie emisií CO2, </a:t>
            </a:r>
            <a:r>
              <a:rPr lang="pl-PL" sz="3600" dirty="0"/>
              <a:t>vytvorenie biologicky diverzifikovaného, ekologicky stabilného prostredia           s víziou uplatnenia prírode blízkych spôsobov hospodárenia</a:t>
            </a:r>
          </a:p>
          <a:p>
            <a:pPr marL="0" indent="0">
              <a:buNone/>
            </a:pPr>
            <a:r>
              <a:rPr lang="pl-PL" sz="3600" b="1" dirty="0"/>
              <a:t>Aktuálny stav:</a:t>
            </a:r>
          </a:p>
          <a:p>
            <a:r>
              <a:rPr lang="pl-PL" sz="3600" dirty="0"/>
              <a:t>Začiatok výsadby 04/2022</a:t>
            </a:r>
            <a:endParaRPr lang="sk-SK" sz="3600" dirty="0"/>
          </a:p>
          <a:p>
            <a:endParaRPr lang="sk-SK" dirty="0"/>
          </a:p>
          <a:p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95254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93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5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052455"/>
            <a:ext cx="12277306" cy="82270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600" b="1" dirty="0"/>
              <a:t>Nádoby na biologicky rozložiteľný komunálny odpad (BRKO)</a:t>
            </a:r>
          </a:p>
          <a:p>
            <a:r>
              <a:rPr lang="sk-SK" sz="3600" dirty="0"/>
              <a:t>nákup a inštalácia 950 kusov 240 l nádoby na kuchynský odpad</a:t>
            </a:r>
          </a:p>
          <a:p>
            <a:endParaRPr lang="sk-SK" sz="3600" b="1" dirty="0"/>
          </a:p>
          <a:p>
            <a:pPr marL="0" indent="0">
              <a:buNone/>
            </a:pPr>
            <a:r>
              <a:rPr lang="sk-SK" sz="3600" b="1" dirty="0"/>
              <a:t>Cieľ aktivity:</a:t>
            </a:r>
          </a:p>
          <a:p>
            <a:r>
              <a:rPr lang="sk-SK" sz="3600" dirty="0"/>
              <a:t>zvýšenie podielu separácie BRKO, zníženie emisií CO2.</a:t>
            </a:r>
          </a:p>
          <a:p>
            <a:pPr marL="0" indent="0">
              <a:buNone/>
            </a:pPr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Aktuálny stav:</a:t>
            </a:r>
          </a:p>
          <a:p>
            <a:r>
              <a:rPr lang="sk-SK" sz="3600" dirty="0"/>
              <a:t>nádoby umiestnené v intraviláne mesta.</a:t>
            </a:r>
            <a:endParaRPr lang="en-GB" sz="36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Nakladanie s odpadmi</a:t>
            </a:r>
            <a:endParaRPr lang="en-GB" sz="4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49E58B-ADD1-4BD9-B8AE-94E496CBE22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2930"/>
          <a:stretch>
            <a:fillRect/>
          </a:stretch>
        </p:blipFill>
        <p:spPr bwMode="auto">
          <a:xfrm>
            <a:off x="14711363" y="-61913"/>
            <a:ext cx="9690100" cy="137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1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A9B40161-84E8-4AFC-91F9-324B64D9DF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" r="20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6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3304309"/>
            <a:ext cx="12277306" cy="897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b="1" dirty="0"/>
              <a:t>Edukačné prvky:</a:t>
            </a:r>
          </a:p>
          <a:p>
            <a:r>
              <a:rPr lang="sk-SK" sz="2400" dirty="0"/>
              <a:t>v Parku Sv. Juraja v Trnovom,</a:t>
            </a:r>
          </a:p>
          <a:p>
            <a:r>
              <a:rPr lang="sk-SK" sz="2400" dirty="0"/>
              <a:t>na ploche pred mestským úradom,</a:t>
            </a:r>
          </a:p>
          <a:p>
            <a:pPr marL="0" indent="0">
              <a:buNone/>
            </a:pPr>
            <a:endParaRPr lang="sk-SK" sz="1000" b="1" dirty="0"/>
          </a:p>
          <a:p>
            <a:pPr marL="0" indent="0">
              <a:buNone/>
            </a:pPr>
            <a:r>
              <a:rPr lang="sk-SK" sz="2400" b="1" dirty="0"/>
              <a:t>Úvodná a záverečná konferencia:</a:t>
            </a:r>
          </a:p>
          <a:p>
            <a:r>
              <a:rPr lang="sk-SK" sz="2400" dirty="0"/>
              <a:t>úvodná konferencia 6. 4. 2022.</a:t>
            </a:r>
          </a:p>
          <a:p>
            <a:pPr marL="0" indent="0">
              <a:buNone/>
            </a:pPr>
            <a:endParaRPr lang="sk-SK" sz="1000" b="1" dirty="0"/>
          </a:p>
          <a:p>
            <a:pPr marL="0" indent="0">
              <a:buNone/>
            </a:pPr>
            <a:r>
              <a:rPr lang="sk-SK" sz="2400" b="1" dirty="0"/>
              <a:t>Web stránka projektu:</a:t>
            </a:r>
          </a:p>
          <a:p>
            <a:r>
              <a:rPr lang="sk-SK" sz="2400" dirty="0">
                <a:hlinkClick r:id="rId3"/>
              </a:rPr>
              <a:t>www.zilinaklima.sk</a:t>
            </a:r>
            <a:r>
              <a:rPr lang="sk-SK" sz="2400" dirty="0"/>
              <a:t>,</a:t>
            </a:r>
          </a:p>
          <a:p>
            <a:pPr marL="0" indent="0">
              <a:buNone/>
            </a:pPr>
            <a:endParaRPr lang="sk-SK" sz="1000" b="1" dirty="0"/>
          </a:p>
          <a:p>
            <a:pPr marL="0" indent="0">
              <a:buNone/>
            </a:pPr>
            <a:r>
              <a:rPr lang="sk-SK" sz="2400" b="1" dirty="0"/>
              <a:t>Výtvarná súťaž pre deti - SOM EKOHRDINA:</a:t>
            </a:r>
          </a:p>
          <a:p>
            <a:r>
              <a:rPr lang="sk-SK" sz="2400" dirty="0"/>
              <a:t>určená pre žiakov 3. a  4. ročníkov ZŠ,</a:t>
            </a:r>
          </a:p>
          <a:p>
            <a:endParaRPr lang="sk-SK" sz="1000" dirty="0"/>
          </a:p>
          <a:p>
            <a:pPr marL="0" indent="0">
              <a:buNone/>
            </a:pPr>
            <a:r>
              <a:rPr lang="sk-SK" sz="2400" b="1" dirty="0"/>
              <a:t>Nórsky partner projektu:</a:t>
            </a:r>
          </a:p>
          <a:p>
            <a:pPr marL="0" indent="0">
              <a:buNone/>
            </a:pPr>
            <a:r>
              <a:rPr lang="sk-SK" sz="2400" dirty="0"/>
              <a:t>Tou </a:t>
            </a:r>
            <a:r>
              <a:rPr lang="sk-SK" sz="2400" dirty="0" err="1"/>
              <a:t>Scene</a:t>
            </a:r>
            <a:r>
              <a:rPr lang="sk-SK" sz="2400" dirty="0"/>
              <a:t> as, </a:t>
            </a:r>
            <a:r>
              <a:rPr lang="sk-SK" sz="2400" dirty="0" err="1"/>
              <a:t>Stavanter</a:t>
            </a:r>
            <a:endParaRPr lang="sk-SK" sz="2400" dirty="0"/>
          </a:p>
          <a:p>
            <a:r>
              <a:rPr lang="sk-SK" sz="2400" dirty="0"/>
              <a:t>spolupráca pri príprave súťaže pre deti a výstave prác</a:t>
            </a:r>
          </a:p>
          <a:p>
            <a:pPr marL="0" indent="0">
              <a:buNone/>
            </a:pPr>
            <a:endParaRPr lang="sk-SK" sz="2400" dirty="0"/>
          </a:p>
          <a:p>
            <a:endParaRPr lang="sk-SK" sz="2400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endParaRPr lang="sk-SK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60386" y="2400906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Vzdelávacie aktivity a publicita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148790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  <a:r>
              <a:rPr lang="en-GB" dirty="0"/>
              <a:t>!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17933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Implementácia projektu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05858" y="3092467"/>
            <a:ext cx="21861705" cy="9187986"/>
          </a:xfrm>
        </p:spPr>
        <p:txBody>
          <a:bodyPr>
            <a:normAutofit fontScale="92500"/>
          </a:bodyPr>
          <a:lstStyle/>
          <a:p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„Zmierňovanie a prispôsobovanie sa zmene klímy“ (SK-Klíma)</a:t>
            </a:r>
          </a:p>
          <a:p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Spolufinancovanie z Nórskeho finančného mechanizmu 2014 – 2021 </a:t>
            </a:r>
            <a:r>
              <a:rPr lang="sk-SK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 výške: 1 113 694 EUR</a:t>
            </a:r>
          </a:p>
          <a:p>
            <a:r>
              <a:rPr lang="sk-SK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Spolufinancovanie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 štátneho rozpočtu Slovenskej republiky vo výške: 196 534 EUR</a:t>
            </a:r>
          </a:p>
          <a:p>
            <a:r>
              <a:rPr lang="sk-SK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Začiatok projektu 2/2021 ukončenie projektu 2/2024</a:t>
            </a:r>
            <a:endParaRPr lang="sk-SK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Základné údaje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48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Aktivity projektu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763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Aktivita č. 1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426527"/>
            <a:ext cx="13016722" cy="81904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3600" b="1" dirty="0"/>
              <a:t>Strategický dokument mesta:</a:t>
            </a:r>
          </a:p>
          <a:p>
            <a:r>
              <a:rPr lang="sk-SK" sz="3600" dirty="0"/>
              <a:t>stanoví prístup k problémom súvisiacim so zmenou klímy,</a:t>
            </a:r>
          </a:p>
          <a:p>
            <a:r>
              <a:rPr lang="sk-SK" sz="3600" dirty="0"/>
              <a:t>identifikuje opatrenia pre udržateľné fungovanie                      v podmienkach meniacej sa klímy,</a:t>
            </a:r>
          </a:p>
          <a:p>
            <a:r>
              <a:rPr lang="sk-SK" sz="3600" dirty="0"/>
              <a:t>identifikuje zraniteľné miesta,</a:t>
            </a:r>
          </a:p>
          <a:p>
            <a:r>
              <a:rPr lang="sk-SK" sz="3600" dirty="0"/>
              <a:t>navrhne konkrétne adaptačné a </a:t>
            </a:r>
            <a:r>
              <a:rPr lang="sk-SK" sz="3600" dirty="0" err="1"/>
              <a:t>mitigačné</a:t>
            </a:r>
            <a:r>
              <a:rPr lang="sk-SK" sz="3600" dirty="0"/>
              <a:t> opatrenia,</a:t>
            </a:r>
          </a:p>
          <a:p>
            <a:r>
              <a:rPr lang="sk-SK" sz="3600" dirty="0"/>
              <a:t>po schválení mestským zastupiteľstvom bude predstavovať podklad pre rozhodovanie a rozvoj mesta.</a:t>
            </a:r>
          </a:p>
          <a:p>
            <a:pPr marL="0" indent="0">
              <a:buNone/>
            </a:pPr>
            <a:r>
              <a:rPr lang="sk-SK" sz="3600" b="1" dirty="0"/>
              <a:t>Aktuálny stav: </a:t>
            </a:r>
          </a:p>
          <a:p>
            <a:r>
              <a:rPr lang="sk-SK" sz="3600" dirty="0"/>
              <a:t>vytvorená pracovná skupina, zrealizované stretnutie so spracovateľom strategického dokumentu, odovzdané podklady k spracovaniu dokumentu.</a:t>
            </a:r>
          </a:p>
          <a:p>
            <a:endParaRPr lang="sk-SK" sz="32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174612"/>
            <a:ext cx="12277305" cy="2031325"/>
          </a:xfrm>
        </p:spPr>
        <p:txBody>
          <a:bodyPr/>
          <a:lstStyle/>
          <a:p>
            <a:pPr algn="ctr"/>
            <a:r>
              <a:rPr lang="sk-SK" sz="4400"/>
              <a:t>Stratégia adaptácie a akčný plán na nepriaznivé dôsledky zmeny klímy na území mesta Žilina</a:t>
            </a:r>
          </a:p>
        </p:txBody>
      </p:sp>
      <p:pic>
        <p:nvPicPr>
          <p:cNvPr id="9" name="Zástupný objekt pre obrázok 8" descr="Project Consortium Meeting | Excell Project">
            <a:extLst>
              <a:ext uri="{FF2B5EF4-FFF2-40B4-BE49-F238E27FC236}">
                <a16:creationId xmlns:a16="http://schemas.microsoft.com/office/drawing/2014/main" id="{190849C7-84FE-42F5-B3C8-BB84809B4B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r="23146"/>
          <a:stretch>
            <a:fillRect/>
          </a:stretch>
        </p:blipFill>
        <p:spPr bwMode="auto">
          <a:xfrm rot="5400000">
            <a:off x="15589964" y="2787215"/>
            <a:ext cx="7407144" cy="8595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59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Aktivita č. 2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4197927"/>
            <a:ext cx="12892858" cy="80816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3600" b="1" dirty="0"/>
              <a:t>Zníženie energetickej náročnosti budovy MŠ A. Kmeťa v Žiline</a:t>
            </a:r>
            <a:r>
              <a:rPr lang="sk-SK" sz="3600" dirty="0"/>
              <a:t>:</a:t>
            </a:r>
          </a:p>
          <a:p>
            <a:r>
              <a:rPr lang="sk-SK" sz="3600" dirty="0"/>
              <a:t>zlepšenie tepelno-technických vlastností konštrukcií,</a:t>
            </a:r>
          </a:p>
          <a:p>
            <a:r>
              <a:rPr lang="sk-SK" sz="3600" dirty="0"/>
              <a:t>rekonštrukcia systému vykurovacej a vetracej  sústavy,</a:t>
            </a:r>
          </a:p>
          <a:p>
            <a:r>
              <a:rPr lang="sk-SK" sz="3600" dirty="0"/>
              <a:t>rekonštrukcia ohrevu teplej vody.</a:t>
            </a:r>
          </a:p>
          <a:p>
            <a:pPr marL="0" indent="0">
              <a:buNone/>
            </a:pPr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Cieľ aktivity:</a:t>
            </a:r>
          </a:p>
          <a:p>
            <a:r>
              <a:rPr lang="sk-SK" sz="3600" dirty="0"/>
              <a:t>zníženie emisií o 16,6 t Co2 </a:t>
            </a:r>
            <a:r>
              <a:rPr lang="sk-SK" sz="3600" dirty="0" err="1"/>
              <a:t>ekv</a:t>
            </a:r>
            <a:r>
              <a:rPr lang="sk-SK" sz="3600" dirty="0"/>
              <a:t>./rok</a:t>
            </a:r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Aktuálny stav:</a:t>
            </a:r>
          </a:p>
          <a:p>
            <a:r>
              <a:rPr lang="sk-SK" sz="3600" dirty="0"/>
              <a:t>začiatok stavebných prác 02/2022</a:t>
            </a:r>
          </a:p>
          <a:p>
            <a:endParaRPr lang="sk-SK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54217"/>
          </a:xfrm>
        </p:spPr>
        <p:txBody>
          <a:bodyPr/>
          <a:lstStyle/>
          <a:p>
            <a:pPr algn="ctr"/>
            <a:r>
              <a:rPr lang="sk-SK" sz="4400"/>
              <a:t>Zmierňujúce opatrenia pre sektor verejných budov</a:t>
            </a:r>
          </a:p>
        </p:txBody>
      </p:sp>
      <p:pic>
        <p:nvPicPr>
          <p:cNvPr id="6" name="Zástupný objekt pre obrázok 5" descr="Obrázok, na ktorom je text, vonkajšie, obloha, znak&#10;&#10;Automaticky generovaný popis">
            <a:extLst>
              <a:ext uri="{FF2B5EF4-FFF2-40B4-BE49-F238E27FC236}">
                <a16:creationId xmlns:a16="http://schemas.microsoft.com/office/drawing/2014/main" id="{700514F7-3D49-437D-8ACB-807FC34072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r="23485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363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Aktivita č. 3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447309"/>
            <a:ext cx="12277306" cy="7832219"/>
          </a:xfrm>
        </p:spPr>
        <p:txBody>
          <a:bodyPr/>
          <a:lstStyle/>
          <a:p>
            <a:pPr marL="0" indent="0">
              <a:buNone/>
            </a:pPr>
            <a:r>
              <a:rPr lang="sk-SK" sz="3600" b="1" dirty="0"/>
              <a:t>Elektromobily na rozvoz stravy pre seniorov</a:t>
            </a:r>
          </a:p>
          <a:p>
            <a:r>
              <a:rPr lang="sk-SK" sz="3600" dirty="0"/>
              <a:t>2 elektromobily typu </a:t>
            </a:r>
            <a:r>
              <a:rPr lang="sk-SK" sz="3600" dirty="0" err="1"/>
              <a:t>pick</a:t>
            </a:r>
            <a:r>
              <a:rPr lang="sk-SK" sz="3600" dirty="0"/>
              <a:t> </a:t>
            </a:r>
            <a:r>
              <a:rPr lang="sk-SK" sz="3600" dirty="0" err="1"/>
              <a:t>up</a:t>
            </a:r>
            <a:endParaRPr lang="sk-SK" sz="3600" dirty="0"/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Cieľ aktivity:</a:t>
            </a:r>
          </a:p>
          <a:p>
            <a:r>
              <a:rPr lang="sk-SK" sz="3600" dirty="0"/>
              <a:t>zníženie emisií o 5,63 t Co2 </a:t>
            </a:r>
            <a:r>
              <a:rPr lang="sk-SK" sz="3600" dirty="0" err="1"/>
              <a:t>ekv</a:t>
            </a:r>
            <a:r>
              <a:rPr lang="sk-SK" sz="3600" dirty="0"/>
              <a:t>./rok</a:t>
            </a:r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Aktuálny stav:</a:t>
            </a:r>
          </a:p>
          <a:p>
            <a:r>
              <a:rPr lang="sk-SK" sz="3600" dirty="0"/>
              <a:t>Vysúťažený dodávateľ, VO na kontrole pred podpisom zmluvy</a:t>
            </a:r>
          </a:p>
          <a:p>
            <a:pPr marL="0" indent="0">
              <a:buNone/>
            </a:pPr>
            <a:endParaRPr lang="sk-SK" sz="32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713930"/>
            <a:ext cx="12277305" cy="677108"/>
          </a:xfrm>
        </p:spPr>
        <p:txBody>
          <a:bodyPr/>
          <a:lstStyle/>
          <a:p>
            <a:pPr algn="ctr"/>
            <a:r>
              <a:rPr lang="sk-SK" sz="4400"/>
              <a:t>Doprava</a:t>
            </a:r>
          </a:p>
        </p:txBody>
      </p:sp>
      <p:sp>
        <p:nvSpPr>
          <p:cNvPr id="11" name="Zástupný objekt pre obrázok 10">
            <a:extLst>
              <a:ext uri="{FF2B5EF4-FFF2-40B4-BE49-F238E27FC236}">
                <a16:creationId xmlns:a16="http://schemas.microsoft.com/office/drawing/2014/main" id="{36DD01AE-5D8E-4A2A-8068-8C25DFE483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04882" y="-12473"/>
            <a:ext cx="9690988" cy="13714413"/>
          </a:xfrm>
        </p:spPr>
      </p:sp>
      <p:pic>
        <p:nvPicPr>
          <p:cNvPr id="16" name="Obrázok 15" descr="Obrázok, na ktorom je auto, doprava, zaparkovaný, vozidlo&#10;&#10;Automaticky generovaný popis">
            <a:extLst>
              <a:ext uri="{FF2B5EF4-FFF2-40B4-BE49-F238E27FC236}">
                <a16:creationId xmlns:a16="http://schemas.microsoft.com/office/drawing/2014/main" id="{BEAAFFE5-E88E-4C7B-B920-275105F94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5" t="13332" r="17292"/>
          <a:stretch/>
        </p:blipFill>
        <p:spPr bwMode="auto">
          <a:xfrm>
            <a:off x="14505710" y="0"/>
            <a:ext cx="10099964" cy="13764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224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3433156"/>
            <a:ext cx="12277306" cy="95155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sz="4300" b="1" dirty="0"/>
              <a:t>Park Svätého Juraja v Trnovom</a:t>
            </a:r>
          </a:p>
          <a:p>
            <a:r>
              <a:rPr lang="sk-SK" sz="3900" dirty="0"/>
              <a:t>prírodný park v centre prímestskej časti </a:t>
            </a:r>
            <a:r>
              <a:rPr lang="sk-SK" sz="3900" dirty="0" err="1"/>
              <a:t>Trnové</a:t>
            </a:r>
            <a:r>
              <a:rPr lang="sk-SK" sz="3900" dirty="0"/>
              <a:t>,</a:t>
            </a:r>
          </a:p>
          <a:p>
            <a:r>
              <a:rPr lang="sk-SK" sz="3900" dirty="0"/>
              <a:t>výsadba drevín, trvaliek, lúčneho porastu, obnova prirodzenej mokrade, extenzívne a intenzívne trávniky</a:t>
            </a:r>
          </a:p>
          <a:p>
            <a:r>
              <a:rPr lang="sk-SK" sz="3900" dirty="0"/>
              <a:t>vybudovanie mlatových chodníkov a dreveného chodníka cez prírodnú mokraď,</a:t>
            </a:r>
          </a:p>
          <a:p>
            <a:r>
              <a:rPr lang="sk-SK" sz="3900" dirty="0"/>
              <a:t>vzdelávacie aktivity formou informačných tabúľ.</a:t>
            </a:r>
          </a:p>
          <a:p>
            <a:pPr marL="0" indent="0">
              <a:buNone/>
            </a:pPr>
            <a:r>
              <a:rPr lang="sk-SK" sz="3900" b="1" dirty="0"/>
              <a:t>Cieľ aktivity:</a:t>
            </a:r>
          </a:p>
          <a:p>
            <a:r>
              <a:rPr lang="sk-SK" sz="3900" dirty="0"/>
              <a:t>Zníženie emisií CO2, zadržiavanie vody v krajine, znižovanie lokálnej teploty prostredia, znižovanie prašnosti, zlepšovanie kvality ovzdušia</a:t>
            </a:r>
          </a:p>
          <a:p>
            <a:pPr marL="0" indent="0">
              <a:buNone/>
            </a:pPr>
            <a:r>
              <a:rPr lang="sk-SK" sz="3900" b="1" dirty="0"/>
              <a:t>Aktuálny stav:</a:t>
            </a:r>
          </a:p>
          <a:p>
            <a:r>
              <a:rPr lang="sk-SK" sz="3900" dirty="0"/>
              <a:t>začiatok realizácie 05/2022</a:t>
            </a:r>
          </a:p>
          <a:p>
            <a:pPr marL="0" indent="0">
              <a:buNone/>
            </a:pPr>
            <a:endParaRPr lang="sk-SK" b="1" dirty="0"/>
          </a:p>
          <a:p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  <a:endParaRPr lang="en-GB" sz="4400" dirty="0"/>
          </a:p>
        </p:txBody>
      </p:sp>
      <p:sp>
        <p:nvSpPr>
          <p:cNvPr id="8" name="Zástupný objekt pre obrázok 5">
            <a:extLst>
              <a:ext uri="{FF2B5EF4-FFF2-40B4-BE49-F238E27FC236}">
                <a16:creationId xmlns:a16="http://schemas.microsoft.com/office/drawing/2014/main" id="{5DDAD142-E81C-47B6-BEC5-CFDF1F6C93A8}"/>
              </a:ext>
            </a:extLst>
          </p:cNvPr>
          <p:cNvSpPr txBox="1">
            <a:spLocks/>
          </p:cNvSpPr>
          <p:nvPr/>
        </p:nvSpPr>
        <p:spPr>
          <a:xfrm>
            <a:off x="14710618" y="-62347"/>
            <a:ext cx="9690988" cy="13714413"/>
          </a:xfrm>
          <a:prstGeom prst="rect">
            <a:avLst/>
          </a:prstGeom>
        </p:spPr>
      </p:sp>
      <p:pic>
        <p:nvPicPr>
          <p:cNvPr id="3078" name="Picture 6" descr="Park v Trnovom je bližšie k realizácii, mesto Žilina vydalo územné  rozhodnutie | Žilinak.sk">
            <a:extLst>
              <a:ext uri="{FF2B5EF4-FFF2-40B4-BE49-F238E27FC236}">
                <a16:creationId xmlns:a16="http://schemas.microsoft.com/office/drawing/2014/main" id="{6535043C-F64A-4BAA-881B-A94B0711247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r="28603"/>
          <a:stretch>
            <a:fillRect/>
          </a:stretch>
        </p:blipFill>
        <p:spPr bwMode="auto">
          <a:xfrm>
            <a:off x="14668500" y="0"/>
            <a:ext cx="9691688" cy="137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41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vonkajšie, obloha, budova, zem&#10;&#10;Automaticky generovaný popis">
            <a:extLst>
              <a:ext uri="{FF2B5EF4-FFF2-40B4-BE49-F238E27FC236}">
                <a16:creationId xmlns:a16="http://schemas.microsoft.com/office/drawing/2014/main" id="{BCD4B372-76F8-4045-8444-3A2D9F9E8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500" r="23500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384136" y="3427378"/>
            <a:ext cx="12277306" cy="9187986"/>
          </a:xfrm>
        </p:spPr>
        <p:txBody>
          <a:bodyPr/>
          <a:lstStyle/>
          <a:p>
            <a:pPr marL="0" indent="0">
              <a:buNone/>
            </a:pPr>
            <a:r>
              <a:rPr lang="sk-SK" sz="3600" b="1" dirty="0"/>
              <a:t>Zelená strecha na budove mestského úradu</a:t>
            </a:r>
          </a:p>
          <a:p>
            <a:r>
              <a:rPr lang="sk-SK" sz="3600" dirty="0"/>
              <a:t>odstránenie starých strešných vrstiev a inštalácia nových s lepšími tepelnoizolačnými vlastnosťami,</a:t>
            </a:r>
          </a:p>
          <a:p>
            <a:r>
              <a:rPr lang="sk-SK" sz="3600" dirty="0"/>
              <a:t>realizovanie vegetačných vrstiev a extenzívneho porastu suchomilnými rastlinami.</a:t>
            </a:r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Cieľ aktivity: </a:t>
            </a:r>
          </a:p>
          <a:p>
            <a:r>
              <a:rPr lang="sk-SK" sz="3600" dirty="0"/>
              <a:t>zníženie emisií CO2, zadržiavanie vody v krajine, znižovanie lokálnej teploty prostredia, znižovanie prašnosti, zlepšovanie kvality ovzdušia</a:t>
            </a:r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Aktuálny stav:</a:t>
            </a:r>
          </a:p>
          <a:p>
            <a:r>
              <a:rPr lang="sk-SK" sz="3600" dirty="0"/>
              <a:t>prebiehajúci proces verejného obstarávania.</a:t>
            </a:r>
            <a:endParaRPr lang="en-GB" sz="3600" dirty="0"/>
          </a:p>
          <a:p>
            <a:endParaRPr lang="sk-SK" sz="36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95254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  <a:endParaRPr lang="en-GB" sz="4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98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Aktivita č.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3491345"/>
            <a:ext cx="12277306" cy="91256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600" b="1" dirty="0"/>
          </a:p>
          <a:p>
            <a:pPr marL="0" indent="0">
              <a:buNone/>
            </a:pPr>
            <a:r>
              <a:rPr lang="sk-SK" sz="3600" b="1" dirty="0"/>
              <a:t>Revitalizácia plochy pred budovou mestského úradu</a:t>
            </a:r>
          </a:p>
          <a:p>
            <a:pPr marL="0" indent="0">
              <a:buNone/>
            </a:pPr>
            <a:r>
              <a:rPr lang="sk-SK" sz="3600" dirty="0"/>
              <a:t>vybudovanie </a:t>
            </a:r>
            <a:r>
              <a:rPr lang="sk-SK" sz="3600" dirty="0" err="1"/>
              <a:t>relaxačno</a:t>
            </a:r>
            <a:r>
              <a:rPr lang="sk-SK" sz="3600" dirty="0"/>
              <a:t> – </a:t>
            </a:r>
            <a:r>
              <a:rPr lang="sk-SK" sz="3600" dirty="0" err="1"/>
              <a:t>edukatívneho</a:t>
            </a:r>
            <a:r>
              <a:rPr lang="sk-SK" sz="3600" dirty="0"/>
              <a:t> priestoru </a:t>
            </a:r>
          </a:p>
          <a:p>
            <a:pPr marL="0" indent="0">
              <a:buNone/>
            </a:pPr>
            <a:endParaRPr lang="sk-SK" sz="3600" dirty="0"/>
          </a:p>
          <a:p>
            <a:r>
              <a:rPr lang="sk-SK" sz="3600" dirty="0"/>
              <a:t>výsadbou drevín, tráv a trvaliek,</a:t>
            </a:r>
          </a:p>
          <a:p>
            <a:r>
              <a:rPr lang="sk-SK" sz="3600" dirty="0"/>
              <a:t>dobudovaním lavičiek, vyvýšených záhonov,</a:t>
            </a:r>
          </a:p>
          <a:p>
            <a:r>
              <a:rPr lang="sk-SK" sz="3600" dirty="0"/>
              <a:t>inštalovaním </a:t>
            </a:r>
            <a:r>
              <a:rPr lang="sk-SK" sz="3600" dirty="0" err="1"/>
              <a:t>edukatívnych</a:t>
            </a:r>
            <a:r>
              <a:rPr lang="sk-SK" sz="3600" dirty="0"/>
              <a:t> tabúľ, </a:t>
            </a:r>
            <a:r>
              <a:rPr lang="sk-SK" sz="3600" dirty="0" err="1"/>
              <a:t>haptických</a:t>
            </a:r>
            <a:r>
              <a:rPr lang="sk-SK" sz="3600" dirty="0"/>
              <a:t> tabúľ, hmyzích domčekov a vtáčích búdok.</a:t>
            </a:r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Aktuálny stav:</a:t>
            </a:r>
          </a:p>
          <a:p>
            <a:r>
              <a:rPr lang="sk-SK" sz="3600" dirty="0"/>
              <a:t>Ukončené stavebné práce 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3"/>
            <a:ext cx="12277305" cy="2451953"/>
          </a:xfrm>
        </p:spPr>
        <p:txBody>
          <a:bodyPr/>
          <a:lstStyle/>
          <a:p>
            <a:pPr algn="ctr"/>
            <a:r>
              <a:rPr lang="sk-SK" sz="4400" dirty="0"/>
              <a:t>Zelená a modrá infraštruktúra</a:t>
            </a:r>
          </a:p>
          <a:p>
            <a:pPr algn="ctr"/>
            <a:endParaRPr lang="en-GB" sz="4800" dirty="0"/>
          </a:p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BEA6FED9-4550-40B9-9CBD-50938F3D53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385" t="18792" r="57419" b="14668"/>
          <a:stretch/>
        </p:blipFill>
        <p:spPr bwMode="auto">
          <a:xfrm>
            <a:off x="14019251" y="641421"/>
            <a:ext cx="10361574" cy="12431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392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568</TotalTime>
  <Words>832</Words>
  <Application>Microsoft Office PowerPoint</Application>
  <PresentationFormat>Vlastná</PresentationFormat>
  <Paragraphs>142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Office-tema</vt:lpstr>
      <vt:lpstr>Zmierňovanie a prispôsobovanie sa zmene klímy v meste Žilina</vt:lpstr>
      <vt:lpstr>Implementácia projektu</vt:lpstr>
      <vt:lpstr>Aktivity projektu</vt:lpstr>
      <vt:lpstr>Aktivita č. 1 </vt:lpstr>
      <vt:lpstr>Aktivita č. 2</vt:lpstr>
      <vt:lpstr>Aktivita č. 3</vt:lpstr>
      <vt:lpstr>Aktivita č. 4</vt:lpstr>
      <vt:lpstr>Aktivita č. 4</vt:lpstr>
      <vt:lpstr>Aktivita č. 4</vt:lpstr>
      <vt:lpstr>Aktivita č. 4</vt:lpstr>
      <vt:lpstr>Aktivita č. 4</vt:lpstr>
      <vt:lpstr>Aktivita č. 4</vt:lpstr>
      <vt:lpstr>Aktivita č. 5</vt:lpstr>
      <vt:lpstr>Aktivita č. 6</vt:lpstr>
      <vt:lpstr>Ďakujem za pozornosť!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Wecková Katarína Mgr.</cp:lastModifiedBy>
  <cp:revision>15</cp:revision>
  <cp:lastPrinted>2022-04-06T09:53:48Z</cp:lastPrinted>
  <dcterms:created xsi:type="dcterms:W3CDTF">2017-06-12T12:11:38Z</dcterms:created>
  <dcterms:modified xsi:type="dcterms:W3CDTF">2022-05-11T07:34:11Z</dcterms:modified>
</cp:coreProperties>
</file>